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>
        <p:scale>
          <a:sx n="75" d="100"/>
          <a:sy n="75" d="100"/>
        </p:scale>
        <p:origin x="33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A6954-BF4A-C2E0-B0F8-FE00BECA0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cs typeface="Calibri Light"/>
              </a:rPr>
              <a:t>               </a:t>
            </a:r>
            <a:r>
              <a:rPr lang="en-US" dirty="0">
                <a:solidFill>
                  <a:srgbClr val="0070C0"/>
                </a:solidFill>
                <a:cs typeface="Calibri Light"/>
              </a:rPr>
              <a:t>Software Security Presentation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7F7D3-4EEF-DBC5-2E58-38E03BC3C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2" algn="ctr">
              <a:lnSpc>
                <a:spcPct val="100000"/>
              </a:lnSpc>
            </a:pPr>
            <a:endParaRPr lang="en-US" dirty="0">
              <a:cs typeface="Calibri"/>
            </a:endParaRPr>
          </a:p>
          <a:p>
            <a:pPr lvl="2" algn="ctr">
              <a:lnSpc>
                <a:spcPct val="100000"/>
              </a:lnSpc>
            </a:pPr>
            <a:endParaRPr lang="en-US" dirty="0">
              <a:cs typeface="Calibri"/>
            </a:endParaRPr>
          </a:p>
          <a:p>
            <a:pPr marL="914400" lvl="2" indent="0" algn="ctr">
              <a:lnSpc>
                <a:spcPct val="100000"/>
              </a:lnSpc>
              <a:buNone/>
            </a:pPr>
            <a:r>
              <a:rPr lang="en-US" b="1" dirty="0">
                <a:cs typeface="Calibri"/>
              </a:rPr>
              <a:t>Topic : </a:t>
            </a:r>
            <a:r>
              <a:rPr lang="en-US" dirty="0">
                <a:cs typeface="Calibri"/>
              </a:rPr>
              <a:t>Sandmark</a:t>
            </a:r>
          </a:p>
          <a:p>
            <a:pPr lvl="2" algn="ctr">
              <a:lnSpc>
                <a:spcPct val="100000"/>
              </a:lnSpc>
            </a:pPr>
            <a:endParaRPr lang="en-US" b="1" dirty="0">
              <a:cs typeface="Calibri"/>
            </a:endParaRPr>
          </a:p>
          <a:p>
            <a:pPr marL="914400" lvl="2" indent="0" algn="ctr">
              <a:lnSpc>
                <a:spcPct val="100000"/>
              </a:lnSpc>
              <a:buNone/>
            </a:pPr>
            <a:r>
              <a:rPr lang="en-US" b="1" dirty="0">
                <a:cs typeface="Calibri"/>
              </a:rPr>
              <a:t>Prepared By :</a:t>
            </a:r>
            <a:r>
              <a:rPr lang="en-US" dirty="0">
                <a:cs typeface="Calibri"/>
              </a:rPr>
              <a:t> Gagandeep Kaur (301144458)</a:t>
            </a:r>
          </a:p>
          <a:p>
            <a:pPr marL="914400" lvl="2" indent="0" algn="ctr">
              <a:lnSpc>
                <a:spcPct val="100000"/>
              </a:lnSpc>
              <a:buNone/>
            </a:pPr>
            <a:r>
              <a:rPr lang="en-US" dirty="0">
                <a:cs typeface="Calibri"/>
              </a:rPr>
              <a:t>                         Shafiya Heena (301199792)</a:t>
            </a:r>
          </a:p>
          <a:p>
            <a:pPr marL="914400" lvl="2" indent="0" algn="ctr">
              <a:lnSpc>
                <a:spcPct val="100000"/>
              </a:lnSpc>
              <a:buNone/>
            </a:pPr>
            <a:r>
              <a:rPr lang="en-US" dirty="0">
                <a:cs typeface="Calibri"/>
              </a:rPr>
              <a:t>                         </a:t>
            </a:r>
            <a:r>
              <a:rPr lang="en-US" dirty="0" err="1">
                <a:cs typeface="Calibri"/>
              </a:rPr>
              <a:t>Najmun</a:t>
            </a:r>
            <a:r>
              <a:rPr lang="en-US" dirty="0">
                <a:cs typeface="Calibri"/>
              </a:rPr>
              <a:t> Nahar (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301160081</a:t>
            </a:r>
            <a:r>
              <a:rPr lang="en-US" dirty="0">
                <a:cs typeface="Calibri"/>
              </a:rPr>
              <a:t>)</a:t>
            </a:r>
          </a:p>
        </p:txBody>
      </p:sp>
      <p:pic>
        <p:nvPicPr>
          <p:cNvPr id="4" name="tmpAudioRecording.m4a">
            <a:hlinkClick r:id="" action="ppaction://media"/>
            <a:extLst>
              <a:ext uri="{FF2B5EF4-FFF2-40B4-BE49-F238E27FC236}">
                <a16:creationId xmlns:a16="http://schemas.microsoft.com/office/drawing/2014/main" id="{01F5827F-3D9A-D541-A22B-9B196738A3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flipV="1">
            <a:off x="10225234" y="2094418"/>
            <a:ext cx="941676" cy="94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701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79EEC-8331-8EF6-2D7E-AEC8D0795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1046017" y="101957"/>
            <a:ext cx="10828141" cy="172366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</a:rPr>
              <a:t>Sandmark manual attack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D11E7-FCF6-376F-9960-C80883D99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A common form of attack is to attempt to find code sequences with unique features that could indicate the</a:t>
            </a:r>
            <a:r>
              <a:rPr lang="en-IN"/>
              <a:t> </a:t>
            </a:r>
            <a:r>
              <a:rPr lang="en-US"/>
              <a:t>presence of software protection code. </a:t>
            </a:r>
            <a:r>
              <a:rPr lang="en-IN"/>
              <a:t> </a:t>
            </a:r>
            <a:r>
              <a:rPr lang="en-US"/>
              <a:t>For example, xor instructions are not commonly</a:t>
            </a:r>
            <a:r>
              <a:rPr lang="en-IN"/>
              <a:t> </a:t>
            </a:r>
            <a:r>
              <a:rPr lang="en-US"/>
              <a:t>found in real code but are commonly used in software</a:t>
            </a:r>
            <a:r>
              <a:rPr lang="en-IN"/>
              <a:t> </a:t>
            </a:r>
            <a:r>
              <a:rPr lang="en-US"/>
              <a:t>protection techniques to encrypt a program’s instructions. To allow attackers to browse and search bytecode</a:t>
            </a:r>
            <a:r>
              <a:rPr lang="en-IN"/>
              <a:t> </a:t>
            </a:r>
            <a:r>
              <a:rPr lang="en-US"/>
              <a:t>for suspicious code, we incorporated a view pane into</a:t>
            </a:r>
          </a:p>
          <a:p>
            <a:pPr marL="0" indent="0">
              <a:buNone/>
            </a:pPr>
            <a:r>
              <a:rPr lang="en-US"/>
              <a:t>Sandmark</a:t>
            </a:r>
            <a:r>
              <a:rPr lang="en-IN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7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4DAF6-1F94-835B-D589-C759BFE92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0070C0"/>
                </a:solidFill>
              </a:rPr>
              <a:t>Sandmark evaluation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B02F6-0EA8-9631-1C12-9C575C59D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/>
              <a:t>We believe a software watermarking algorithm</a:t>
            </a:r>
            <a:r>
              <a:rPr lang="en-IN"/>
              <a:t> </a:t>
            </a:r>
            <a:r>
              <a:rPr lang="en-US"/>
              <a:t>should be evaluated </a:t>
            </a:r>
            <a:r>
              <a:rPr lang="en-IN"/>
              <a:t>a</a:t>
            </a:r>
            <a:r>
              <a:rPr lang="en-US"/>
              <a:t>ccording to the following criteria,</a:t>
            </a:r>
            <a:r>
              <a:rPr lang="en-IN"/>
              <a:t> </a:t>
            </a:r>
            <a:r>
              <a:rPr lang="en-US"/>
              <a:t>which are analogous to the criteria used to evaluate</a:t>
            </a:r>
            <a:r>
              <a:rPr lang="en-IN"/>
              <a:t> </a:t>
            </a:r>
            <a:r>
              <a:rPr lang="en-US"/>
              <a:t>media watermarks:</a:t>
            </a:r>
          </a:p>
          <a:p>
            <a:pPr marL="0" indent="0">
              <a:buNone/>
            </a:pPr>
            <a:r>
              <a:rPr lang="en-US"/>
              <a:t>Data rate</a:t>
            </a:r>
            <a:r>
              <a:rPr lang="en-IN"/>
              <a:t>:</a:t>
            </a:r>
            <a:r>
              <a:rPr lang="en-US"/>
              <a:t> What is the ratio of size of the watermark that</a:t>
            </a:r>
            <a:r>
              <a:rPr lang="en-IN"/>
              <a:t> </a:t>
            </a:r>
            <a:r>
              <a:rPr lang="en-US"/>
              <a:t>can be embedded to the size of the program?</a:t>
            </a:r>
          </a:p>
          <a:p>
            <a:pPr marL="0" indent="0">
              <a:buNone/>
            </a:pPr>
            <a:r>
              <a:rPr lang="en-US"/>
              <a:t>Embedding overhead</a:t>
            </a:r>
            <a:r>
              <a:rPr lang="en-IN"/>
              <a:t>: </a:t>
            </a:r>
            <a:r>
              <a:rPr lang="en-US"/>
              <a:t>How much slower or larger is</a:t>
            </a:r>
          </a:p>
          <a:p>
            <a:pPr marL="0" indent="0">
              <a:buNone/>
            </a:pPr>
            <a:r>
              <a:rPr lang="en-US"/>
              <a:t>the watermarked application compared to the original?</a:t>
            </a:r>
          </a:p>
          <a:p>
            <a:pPr marL="0" indent="0">
              <a:buNone/>
            </a:pPr>
            <a:r>
              <a:rPr lang="en-US"/>
              <a:t>False positive rate</a:t>
            </a:r>
            <a:r>
              <a:rPr lang="en-IN"/>
              <a:t>: G</a:t>
            </a:r>
            <a:r>
              <a:rPr lang="en-US"/>
              <a:t>iven a random value to the watermark recognizer, what is the probability that it is recognized as a valid watermark?</a:t>
            </a:r>
          </a:p>
        </p:txBody>
      </p:sp>
    </p:spTree>
    <p:extLst>
      <p:ext uri="{BB962C8B-B14F-4D97-AF65-F5344CB8AC3E}">
        <p14:creationId xmlns:p14="http://schemas.microsoft.com/office/powerpoint/2010/main" val="317191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C0D7B-5241-BFE7-902A-48228215A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5615"/>
            <a:ext cx="10515600" cy="58713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Resilience against manual attacks (stealth)</a:t>
            </a:r>
            <a:r>
              <a:rPr lang="en-IN"/>
              <a:t>: D</a:t>
            </a:r>
            <a:r>
              <a:rPr lang="en-US"/>
              <a:t>oes</a:t>
            </a:r>
            <a:r>
              <a:rPr lang="en-IN"/>
              <a:t> </a:t>
            </a:r>
            <a:r>
              <a:rPr lang="en-US"/>
              <a:t>the watermarked program have statistical properties that</a:t>
            </a:r>
            <a:r>
              <a:rPr lang="en-IN"/>
              <a:t> </a:t>
            </a:r>
            <a:r>
              <a:rPr lang="en-US"/>
              <a:t>differ from typical programs? Can an adversary use these</a:t>
            </a:r>
            <a:r>
              <a:rPr lang="en-IN"/>
              <a:t> </a:t>
            </a:r>
            <a:r>
              <a:rPr lang="en-US"/>
              <a:t>differences to locate and attack the watermark? </a:t>
            </a:r>
          </a:p>
          <a:p>
            <a:pPr marL="0" indent="0">
              <a:buNone/>
            </a:pPr>
            <a:r>
              <a:rPr lang="en-US"/>
              <a:t>Resilience against semantics-preserving transformations. Will the watermark survive transformations</a:t>
            </a:r>
            <a:r>
              <a:rPr lang="en-IN"/>
              <a:t> </a:t>
            </a:r>
            <a:r>
              <a:rPr lang="en-US"/>
              <a:t>such as code optimization and obfuscation? If not, what is</a:t>
            </a:r>
            <a:r>
              <a:rPr lang="en-IN"/>
              <a:t> </a:t>
            </a:r>
            <a:r>
              <a:rPr lang="en-US"/>
              <a:t>the overhead of these transformations</a:t>
            </a:r>
            <a:r>
              <a:rPr lang="en-IN"/>
              <a:t>?</a:t>
            </a:r>
            <a:endParaRPr lang="en-US"/>
          </a:p>
          <a:p>
            <a:pPr marL="0" indent="0">
              <a:buNone/>
            </a:pPr>
            <a:r>
              <a:rPr lang="en-US"/>
              <a:t>Resilience against collusive attacks</a:t>
            </a:r>
            <a:r>
              <a:rPr lang="en-IN"/>
              <a:t>:</a:t>
            </a:r>
            <a:r>
              <a:rPr lang="en-US"/>
              <a:t> Given two or</a:t>
            </a:r>
            <a:r>
              <a:rPr lang="en-IN"/>
              <a:t> </a:t>
            </a:r>
            <a:r>
              <a:rPr lang="en-US"/>
              <a:t>more differently fingerprinted copies of the same application, can the fingerprints’ location be determined?</a:t>
            </a:r>
          </a:p>
        </p:txBody>
      </p:sp>
    </p:spTree>
    <p:extLst>
      <p:ext uri="{BB962C8B-B14F-4D97-AF65-F5344CB8AC3E}">
        <p14:creationId xmlns:p14="http://schemas.microsoft.com/office/powerpoint/2010/main" val="404804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65CD5-A58C-DFF0-98AF-1F6DF401F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IN">
                <a:solidFill>
                  <a:srgbClr val="0070C0"/>
                </a:solidFill>
              </a:rPr>
              <a:t>Thank you</a:t>
            </a:r>
            <a:endParaRPr lang="en-US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81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424152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  <a:cs typeface="Calibri Light"/>
              </a:rPr>
              <a:t>Sandmark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F81712D-78B6-091F-387A-01101DDEB82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3476" y="2652738"/>
            <a:ext cx="10219765" cy="2946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 smtClean="0"/>
              <a:t>Software </a:t>
            </a:r>
            <a:r>
              <a:rPr lang="en-IN" b="0" i="0" dirty="0" smtClean="0">
                <a:effectLst/>
              </a:rPr>
              <a:t>based</a:t>
            </a:r>
            <a:r>
              <a:rPr lang="en-IN" b="0" i="0" dirty="0">
                <a:effectLst/>
              </a:rPr>
              <a:t> solutions for preventing software piracy, tampering, and reverse engineering are evaluated using a tool called </a:t>
            </a:r>
            <a:r>
              <a:rPr lang="en-IN" b="0" i="0" dirty="0" err="1">
                <a:effectLst/>
              </a:rPr>
              <a:t>Sandmark</a:t>
            </a:r>
            <a:r>
              <a:rPr lang="en-IN" b="0" i="0" dirty="0">
                <a:effectLst/>
              </a:rPr>
              <a:t>. </a:t>
            </a:r>
          </a:p>
          <a:p>
            <a:r>
              <a:rPr lang="en-IN" b="0" i="0" dirty="0">
                <a:effectLst/>
              </a:rPr>
              <a:t>The </a:t>
            </a:r>
            <a:r>
              <a:rPr lang="en-IN" b="0" i="0" dirty="0" err="1">
                <a:effectLst/>
              </a:rPr>
              <a:t>Sandmark</a:t>
            </a:r>
            <a:r>
              <a:rPr lang="en-IN" b="0" i="0" dirty="0">
                <a:effectLst/>
              </a:rPr>
              <a:t> team's objective is to create methods that will enable users to assess algorithms' performance overhead and attack resilience objectively.</a:t>
            </a:r>
          </a:p>
          <a:p>
            <a:endParaRPr lang="en-US" dirty="0"/>
          </a:p>
        </p:txBody>
      </p:sp>
      <p:pic>
        <p:nvPicPr>
          <p:cNvPr id="4" name="tmpAudioRecording.m4a">
            <a:hlinkClick r:id="" action="ppaction://media"/>
            <a:extLst>
              <a:ext uri="{FF2B5EF4-FFF2-40B4-BE49-F238E27FC236}">
                <a16:creationId xmlns:a16="http://schemas.microsoft.com/office/drawing/2014/main" id="{48D9C4C9-661D-D951-579C-6C4BEFF8ED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flipV="1">
            <a:off x="9180674" y="373964"/>
            <a:ext cx="970741" cy="97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79711-C142-5E1A-F7B8-681C4962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rgbClr val="0070C0"/>
                </a:solidFill>
              </a:rPr>
              <a:t>Software Protection</a:t>
            </a:r>
            <a:endParaRPr lang="en-US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3FA5F-85F1-A008-98EB-7A3E5AFF3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There </a:t>
            </a:r>
            <a:r>
              <a:rPr lang="en-US" dirty="0"/>
              <a:t>have been a variety of techniques proposed for</a:t>
            </a:r>
            <a:r>
              <a:rPr lang="en-IN" dirty="0"/>
              <a:t> s</a:t>
            </a:r>
            <a:r>
              <a:rPr lang="en-US" dirty="0" err="1"/>
              <a:t>oftware</a:t>
            </a:r>
            <a:r>
              <a:rPr lang="en-US" dirty="0"/>
              <a:t> protection both in hardware and software</a:t>
            </a:r>
            <a:r>
              <a:rPr lang="en-IN" dirty="0"/>
              <a:t>.</a:t>
            </a:r>
          </a:p>
          <a:p>
            <a:pPr marL="0" indent="0">
              <a:buNone/>
            </a:pPr>
            <a:endParaRPr lang="en-IN" dirty="0"/>
          </a:p>
          <a:p>
            <a:pPr marL="514350" indent="-514350">
              <a:buAutoNum type="arabicPeriod"/>
            </a:pPr>
            <a:r>
              <a:rPr lang="en-IN" dirty="0"/>
              <a:t>Watermarking </a:t>
            </a:r>
          </a:p>
          <a:p>
            <a:pPr marL="514350" indent="-514350">
              <a:buAutoNum type="arabicPeriod"/>
            </a:pPr>
            <a:r>
              <a:rPr lang="en-IN" dirty="0"/>
              <a:t>Obfuscation</a:t>
            </a:r>
          </a:p>
          <a:p>
            <a:pPr marL="514350" indent="-514350">
              <a:buAutoNum type="arabicPeriod"/>
            </a:pPr>
            <a:r>
              <a:rPr lang="en-IN" dirty="0"/>
              <a:t>Temper-proofing</a:t>
            </a:r>
            <a:endParaRPr lang="en-US" dirty="0"/>
          </a:p>
        </p:txBody>
      </p:sp>
      <p:pic>
        <p:nvPicPr>
          <p:cNvPr id="4" name="tmpAudioRecording.m4a">
            <a:hlinkClick r:id="" action="ppaction://media"/>
            <a:extLst>
              <a:ext uri="{FF2B5EF4-FFF2-40B4-BE49-F238E27FC236}">
                <a16:creationId xmlns:a16="http://schemas.microsoft.com/office/drawing/2014/main" id="{0C13C5FE-089A-4935-B278-A3C141B899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81675" y="3114675"/>
            <a:ext cx="62865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7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DE4F2-6464-C3BC-0B91-2FA3B608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70C0"/>
                </a:solidFill>
              </a:rPr>
              <a:t>Threat Models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42C5B-C930-C675-7BC2-CDE6055C0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To evaluate a software protection technique’s strength</a:t>
            </a:r>
            <a:r>
              <a:rPr lang="en-US" dirty="0" smtClean="0"/>
              <a:t>,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there must be a well-defined threat model, which describes the tools and techniques an adversary is likely to</a:t>
            </a:r>
            <a:r>
              <a:rPr lang="en-IN" dirty="0"/>
              <a:t> </a:t>
            </a:r>
            <a:r>
              <a:rPr lang="en-US" dirty="0"/>
              <a:t>employ. Manual attack models assume that a programmer</a:t>
            </a:r>
            <a:r>
              <a:rPr lang="en-IN" dirty="0"/>
              <a:t> </a:t>
            </a:r>
            <a:r>
              <a:rPr lang="en-US" dirty="0"/>
              <a:t>skilled in reverse-engineering techniques inspects </a:t>
            </a:r>
            <a:r>
              <a:rPr lang="en-US" dirty="0" smtClean="0"/>
              <a:t>and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modifies the software “by hand.” Automated attack models assume that software protection schemes are attacked</a:t>
            </a:r>
            <a:r>
              <a:rPr lang="en-IN" dirty="0"/>
              <a:t> </a:t>
            </a:r>
            <a:r>
              <a:rPr lang="en-US" dirty="0"/>
              <a:t>with tools that do not require user interaction. The automated attack tools are also called class attacks, an example</a:t>
            </a:r>
            <a:r>
              <a:rPr lang="en-IN" dirty="0"/>
              <a:t> </a:t>
            </a:r>
            <a:r>
              <a:rPr lang="en-US" dirty="0"/>
              <a:t>of which is </a:t>
            </a:r>
            <a:r>
              <a:rPr lang="en-US" dirty="0" err="1"/>
              <a:t>DeCSS</a:t>
            </a:r>
            <a:r>
              <a:rPr lang="en-US" dirty="0"/>
              <a:t>, a C program that subverts the content scrambling system that protects DVDs from unauthorized use</a:t>
            </a:r>
            <a:r>
              <a:rPr lang="en-IN" dirty="0"/>
              <a:t>.</a:t>
            </a:r>
            <a:endParaRPr lang="en-US" dirty="0"/>
          </a:p>
        </p:txBody>
      </p:sp>
      <p:pic>
        <p:nvPicPr>
          <p:cNvPr id="4" name="tmpAudioRecording.m4a">
            <a:hlinkClick r:id="" action="ppaction://media"/>
            <a:extLst>
              <a:ext uri="{FF2B5EF4-FFF2-40B4-BE49-F238E27FC236}">
                <a16:creationId xmlns:a16="http://schemas.microsoft.com/office/drawing/2014/main" id="{738881B5-903D-7D27-FD7D-7B5440B3C0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flipV="1">
            <a:off x="10011947" y="513431"/>
            <a:ext cx="1063539" cy="106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83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solidFill>
                  <a:schemeClr val="accent1"/>
                </a:solidFill>
              </a:rPr>
              <a:t>What is watermarking, tamper-proofing and obfuscation?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 dirty="0" smtClean="0"/>
              <a:t>Watermarking:</a:t>
            </a:r>
            <a:r>
              <a:rPr lang="en-CA" dirty="0" smtClean="0"/>
              <a:t> Watermarking embeds a secret message into a cover message. In media watermarking the secret is usually a copyright notice.</a:t>
            </a:r>
          </a:p>
          <a:p>
            <a:r>
              <a:rPr lang="en-CA" b="1" dirty="0" smtClean="0"/>
              <a:t>Tamper-proofing: </a:t>
            </a:r>
            <a:r>
              <a:rPr lang="en-US" dirty="0"/>
              <a:t>A defense against tampering is </a:t>
            </a:r>
            <a:r>
              <a:rPr lang="en-US" dirty="0" smtClean="0"/>
              <a:t>tamper-proofing </a:t>
            </a:r>
            <a:r>
              <a:rPr lang="en-US" dirty="0"/>
              <a:t>so that unauthorized modifications to software (for example, to remove a watermark) will result in nonfunctional </a:t>
            </a:r>
            <a:r>
              <a:rPr lang="en-US" dirty="0" smtClean="0"/>
              <a:t>code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Obfuscation:</a:t>
            </a:r>
            <a:r>
              <a:rPr lang="en-US" dirty="0" smtClean="0"/>
              <a:t> </a:t>
            </a:r>
            <a:r>
              <a:rPr lang="en-US" dirty="0"/>
              <a:t> A defense against reverse engineering is obfuscation, a process that renders software unintelligible but still functional</a:t>
            </a:r>
            <a:endParaRPr lang="en-CA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2368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557"/>
    </mc:Choice>
    <mc:Fallback>
      <p:transition spd="slow" advTm="132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01D0E-BC1C-5477-32D8-696661842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>
                <a:solidFill>
                  <a:srgbClr val="0070C0"/>
                </a:solidFill>
              </a:rPr>
              <a:t>Sandmark</a:t>
            </a:r>
            <a:r>
              <a:rPr lang="en-IN" dirty="0">
                <a:solidFill>
                  <a:srgbClr val="0070C0"/>
                </a:solidFill>
              </a:rPr>
              <a:t> System Overview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A2A4A-D6D8-A087-3148-A18173B9F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/>
              <a:t>Sandmark’s</a:t>
            </a:r>
            <a:r>
              <a:rPr lang="en-US" dirty="0"/>
              <a:t> current implementation includes a variety of</a:t>
            </a:r>
            <a:r>
              <a:rPr lang="en-IN" dirty="0"/>
              <a:t> </a:t>
            </a:r>
            <a:r>
              <a:rPr lang="en-US" dirty="0"/>
              <a:t>software watermarking and code-obfuscation algorithms.</a:t>
            </a:r>
            <a:r>
              <a:rPr lang="en-IN" dirty="0"/>
              <a:t> </a:t>
            </a:r>
            <a:r>
              <a:rPr lang="en-US" dirty="0"/>
              <a:t>The tool itself consists of 110,000 lines of Java source code</a:t>
            </a:r>
            <a:r>
              <a:rPr lang="en-IN" dirty="0"/>
              <a:t> </a:t>
            </a:r>
            <a:r>
              <a:rPr lang="en-US" dirty="0"/>
              <a:t>and operates on Java bytecode</a:t>
            </a:r>
            <a:r>
              <a:rPr lang="en-US" dirty="0" smtClean="0"/>
              <a:t>.</a:t>
            </a:r>
            <a:endParaRPr lang="en-IN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/>
              <a:t>Sandmark</a:t>
            </a:r>
            <a:r>
              <a:rPr lang="en-US" dirty="0"/>
              <a:t> architecture is composed of eight main</a:t>
            </a:r>
            <a:r>
              <a:rPr lang="en-IN" dirty="0"/>
              <a:t> </a:t>
            </a:r>
            <a:r>
              <a:rPr lang="en-US" dirty="0"/>
              <a:t>parts: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set of watermarking and obfuscation algorithm</a:t>
            </a:r>
            <a:r>
              <a:rPr lang="en-IN" dirty="0"/>
              <a:t> </a:t>
            </a:r>
            <a:r>
              <a:rPr lang="en-US" dirty="0"/>
              <a:t>plugins,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set of static code analyses, a manager of program</a:t>
            </a:r>
            <a:r>
              <a:rPr lang="en-IN" dirty="0"/>
              <a:t> </a:t>
            </a:r>
            <a:r>
              <a:rPr lang="en-US" dirty="0"/>
              <a:t>objects (classes, methods, and fields that the algorithms</a:t>
            </a:r>
            <a:r>
              <a:rPr lang="en-IN" dirty="0"/>
              <a:t> </a:t>
            </a:r>
            <a:r>
              <a:rPr lang="en-US" dirty="0"/>
              <a:t>can manipulate),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set of software engineering metrics and</a:t>
            </a:r>
            <a:r>
              <a:rPr lang="en-IN" dirty="0"/>
              <a:t> </a:t>
            </a:r>
            <a:r>
              <a:rPr lang="en-US" dirty="0"/>
              <a:t>other static code statistics,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set of manual attack tools, </a:t>
            </a:r>
            <a:endParaRPr lang="en-US" dirty="0" smtClean="0"/>
          </a:p>
          <a:p>
            <a:r>
              <a:rPr lang="en-US" dirty="0" smtClean="0"/>
              <a:t>several </a:t>
            </a:r>
            <a:r>
              <a:rPr lang="en-US" dirty="0"/>
              <a:t>“obfuscation executives” </a:t>
            </a:r>
            <a:r>
              <a:rPr lang="en-IN" dirty="0" smtClean="0"/>
              <a:t>,</a:t>
            </a:r>
          </a:p>
          <a:p>
            <a:r>
              <a:rPr lang="en-US" dirty="0" smtClean="0"/>
              <a:t>a</a:t>
            </a:r>
            <a:r>
              <a:rPr lang="en-IN" dirty="0" smtClean="0"/>
              <a:t> </a:t>
            </a:r>
            <a:r>
              <a:rPr lang="en-US" dirty="0"/>
              <a:t>graphical user interface (GUI</a:t>
            </a:r>
            <a:r>
              <a:rPr lang="en-US" dirty="0" smtClean="0"/>
              <a:t>),</a:t>
            </a:r>
          </a:p>
          <a:p>
            <a:r>
              <a:rPr lang="en-US" dirty="0" smtClean="0"/>
              <a:t> </a:t>
            </a:r>
            <a:r>
              <a:rPr lang="en-US" dirty="0"/>
              <a:t>and a test suite for measuring correctness and evaluating software protection algorithms</a:t>
            </a:r>
            <a:r>
              <a:rPr lang="en-IN" dirty="0"/>
              <a:t>.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46007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58"/>
    </mc:Choice>
    <mc:Fallback>
      <p:transition spd="slow" advTm="56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AD072-7835-37FB-229E-8254836B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0070C0"/>
                </a:solidFill>
              </a:rPr>
              <a:t>A simple Sandmark plugin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A127D-36EE-B0C8-FE93-C83F60B70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dirty="0"/>
              <a:t>package </a:t>
            </a:r>
            <a:r>
              <a:rPr lang="en-US" dirty="0" err="1"/>
              <a:t>sandmark.watermark.constantstring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public class </a:t>
            </a:r>
            <a:r>
              <a:rPr lang="en-US" dirty="0" err="1"/>
              <a:t>ConstantString</a:t>
            </a:r>
            <a:r>
              <a:rPr lang="en-US" dirty="0"/>
              <a:t> extends </a:t>
            </a:r>
            <a:r>
              <a:rPr lang="en-US" dirty="0" err="1"/>
              <a:t>StaticWatermarker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public String </a:t>
            </a:r>
            <a:r>
              <a:rPr lang="en-US" dirty="0" err="1"/>
              <a:t>getShortName</a:t>
            </a:r>
            <a:r>
              <a:rPr lang="en-US" dirty="0"/>
              <a:t>() { return “</a:t>
            </a:r>
            <a:r>
              <a:rPr lang="en-US" dirty="0" err="1"/>
              <a:t>ConstantString</a:t>
            </a:r>
            <a:r>
              <a:rPr lang="en-US" dirty="0"/>
              <a:t>”; }</a:t>
            </a:r>
          </a:p>
          <a:p>
            <a:pPr marL="0" indent="0">
              <a:buNone/>
            </a:pPr>
            <a:r>
              <a:rPr lang="en-US" dirty="0"/>
              <a:t>public String </a:t>
            </a:r>
            <a:r>
              <a:rPr lang="en-US" dirty="0" err="1"/>
              <a:t>getAuthor</a:t>
            </a:r>
            <a:r>
              <a:rPr lang="en-US" dirty="0"/>
              <a:t>() { return “Christian </a:t>
            </a:r>
            <a:r>
              <a:rPr lang="en-US" dirty="0" err="1"/>
              <a:t>Collberg</a:t>
            </a:r>
            <a:r>
              <a:rPr lang="en-US" dirty="0"/>
              <a:t>”; }</a:t>
            </a:r>
          </a:p>
          <a:p>
            <a:pPr marL="0" indent="0">
              <a:buNone/>
            </a:pPr>
            <a:r>
              <a:rPr lang="en-US" dirty="0"/>
              <a:t>public String </a:t>
            </a:r>
            <a:r>
              <a:rPr lang="en-US" dirty="0" err="1"/>
              <a:t>getAuthorEmail</a:t>
            </a:r>
            <a:r>
              <a:rPr lang="en-US" dirty="0"/>
              <a:t>() { return “collberg@cs.arizona.edu”; }</a:t>
            </a:r>
          </a:p>
          <a:p>
            <a:pPr marL="0" indent="0">
              <a:buNone/>
            </a:pPr>
            <a:r>
              <a:rPr lang="en-US" dirty="0"/>
              <a:t>public String </a:t>
            </a:r>
            <a:r>
              <a:rPr lang="en-US" dirty="0" err="1"/>
              <a:t>getDescription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/>
              <a:t>return “Embed a watermark in a string in the constant pool”;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public String </a:t>
            </a:r>
            <a:r>
              <a:rPr lang="en-US" dirty="0" err="1"/>
              <a:t>getAlgURL</a:t>
            </a:r>
            <a:r>
              <a:rPr lang="en-US" dirty="0"/>
              <a:t>() { return “path to html documentation”; }</a:t>
            </a:r>
          </a:p>
          <a:p>
            <a:pPr marL="0" indent="0">
              <a:buNone/>
            </a:pPr>
            <a:r>
              <a:rPr lang="en-US" dirty="0"/>
              <a:t>public void embed(Application app, Properties props) </a:t>
            </a:r>
          </a:p>
          <a:p>
            <a:pPr marL="0" indent="0">
              <a:buNone/>
            </a:pPr>
            <a:r>
              <a:rPr lang="en-US" dirty="0"/>
              <a:t>throws </a:t>
            </a:r>
            <a:r>
              <a:rPr lang="en-US" dirty="0" err="1"/>
              <a:t>WatermarkingException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String watermark = </a:t>
            </a:r>
            <a:r>
              <a:rPr lang="en-US" dirty="0" err="1"/>
              <a:t>props.getProperty</a:t>
            </a:r>
            <a:r>
              <a:rPr lang="en-US" dirty="0"/>
              <a:t>(“</a:t>
            </a:r>
            <a:r>
              <a:rPr lang="en-US" dirty="0" err="1"/>
              <a:t>WM_Encode_Watermark</a:t>
            </a:r>
            <a:r>
              <a:rPr lang="en-US" dirty="0"/>
              <a:t>”);</a:t>
            </a:r>
          </a:p>
          <a:p>
            <a:pPr marL="0" indent="0">
              <a:buNone/>
            </a:pPr>
            <a:r>
              <a:rPr lang="en-US" dirty="0"/>
              <a:t>Iterator classes = </a:t>
            </a:r>
            <a:r>
              <a:rPr lang="en-US" dirty="0" err="1"/>
              <a:t>app.classes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if (!</a:t>
            </a:r>
            <a:r>
              <a:rPr lang="en-US" dirty="0" err="1"/>
              <a:t>classes.hasNext</a:t>
            </a:r>
            <a:r>
              <a:rPr lang="en-US" dirty="0"/>
              <a:t>()) throw new </a:t>
            </a:r>
            <a:r>
              <a:rPr lang="en-US" dirty="0" err="1"/>
              <a:t>WatermarkingException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(“There must be at least one class to watermark.”);</a:t>
            </a:r>
          </a:p>
          <a:p>
            <a:pPr marL="0" indent="0">
              <a:buNone/>
            </a:pPr>
            <a:r>
              <a:rPr lang="en-US" dirty="0" err="1"/>
              <a:t>sandmark.program.Class</a:t>
            </a:r>
            <a:r>
              <a:rPr lang="en-US" dirty="0"/>
              <a:t> </a:t>
            </a:r>
            <a:r>
              <a:rPr lang="en-US" dirty="0" err="1"/>
              <a:t>aclass</a:t>
            </a:r>
            <a:r>
              <a:rPr lang="en-US" dirty="0"/>
              <a:t> = </a:t>
            </a:r>
          </a:p>
          <a:p>
            <a:pPr marL="0" indent="0">
              <a:buNone/>
            </a:pPr>
            <a:r>
              <a:rPr lang="en-US" dirty="0"/>
              <a:t>(</a:t>
            </a:r>
            <a:r>
              <a:rPr lang="en-US" dirty="0" err="1"/>
              <a:t>sandmark.program.Class</a:t>
            </a:r>
            <a:r>
              <a:rPr lang="en-US" dirty="0"/>
              <a:t>)</a:t>
            </a:r>
            <a:r>
              <a:rPr lang="en-US" dirty="0" err="1"/>
              <a:t>classes.next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 err="1"/>
              <a:t>aclass.getConstantPool</a:t>
            </a:r>
            <a:r>
              <a:rPr lang="en-US" dirty="0"/>
              <a:t>().</a:t>
            </a:r>
            <a:r>
              <a:rPr lang="en-US" dirty="0" err="1"/>
              <a:t>addString</a:t>
            </a:r>
            <a:r>
              <a:rPr lang="en-US" dirty="0"/>
              <a:t>(“</a:t>
            </a:r>
            <a:r>
              <a:rPr lang="en-US" dirty="0" err="1"/>
              <a:t>sm$watermark</a:t>
            </a:r>
            <a:r>
              <a:rPr lang="en-US" dirty="0"/>
              <a:t>=” + watermark);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class Recognizer implements Iterator {</a:t>
            </a:r>
          </a:p>
          <a:p>
            <a:pPr marL="0" indent="0">
              <a:buNone/>
            </a:pPr>
            <a:r>
              <a:rPr lang="en-US" dirty="0"/>
              <a:t>Vector result = new Vector();</a:t>
            </a:r>
          </a:p>
          <a:p>
            <a:pPr marL="0" indent="0">
              <a:buNone/>
            </a:pPr>
            <a:r>
              <a:rPr lang="en-IN" dirty="0"/>
              <a:t>.          </a:t>
            </a:r>
            <a:r>
              <a:rPr lang="en-US" dirty="0" err="1"/>
              <a:t>int</a:t>
            </a:r>
            <a:r>
              <a:rPr lang="en-US" dirty="0"/>
              <a:t> current = 0;</a:t>
            </a: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09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11"/>
    </mc:Choice>
    <mc:Fallback>
      <p:transition spd="slow" advTm="18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4BE4B-6924-F97A-8DDC-7A6A37057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3909"/>
            <a:ext cx="10515600" cy="5590182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/>
              <a:t>public Recognizer(Application app) throws Exception {</a:t>
            </a:r>
          </a:p>
          <a:p>
            <a:pPr marL="0" indent="0">
              <a:buNone/>
            </a:pPr>
            <a:r>
              <a:rPr lang="en-US"/>
              <a:t>for(Iterator classes = app.classes() ; classes.hasNext() ;) {</a:t>
            </a:r>
          </a:p>
          <a:p>
            <a:pPr marL="0" indent="0">
              <a:buNone/>
            </a:pPr>
            <a:r>
              <a:rPr lang="en-US"/>
              <a:t>sandmark.program.Class aclass = </a:t>
            </a:r>
          </a:p>
          <a:p>
            <a:pPr marL="0" indent="0">
              <a:buNone/>
            </a:pPr>
            <a:r>
              <a:rPr lang="en-US"/>
              <a:t>(sandmark.program.Class)classes.next();</a:t>
            </a:r>
          </a:p>
          <a:p>
            <a:pPr marL="0" indent="0">
              <a:buNone/>
            </a:pPr>
            <a:r>
              <a:rPr lang="en-US"/>
              <a:t>ConstantPoolGen cpg = aclass.getConstantPool();</a:t>
            </a:r>
          </a:p>
          <a:p>
            <a:pPr marL="0" indent="0">
              <a:buNone/>
            </a:pPr>
            <a:r>
              <a:rPr lang="en-US"/>
              <a:t>for (int i=0; i &lt; cpg.getSize() ; i++) {</a:t>
            </a:r>
          </a:p>
          <a:p>
            <a:pPr marL="0" indent="0">
              <a:buNone/>
            </a:pPr>
            <a:r>
              <a:rPr lang="en-US"/>
              <a:t>if (cpg.getConstant(i) instanceof ConstantString) {</a:t>
            </a:r>
          </a:p>
          <a:p>
            <a:pPr marL="0" indent="0">
              <a:buNone/>
            </a:pPr>
            <a:r>
              <a:rPr lang="en-US"/>
              <a:t>ConstantString s = (ConstantString)cpg.getConstant(i);</a:t>
            </a:r>
          </a:p>
          <a:p>
            <a:pPr marL="0" indent="0">
              <a:buNone/>
            </a:pPr>
            <a:r>
              <a:rPr lang="en-US"/>
              <a:t>String v = (String)s.getConstantValue(cp);</a:t>
            </a:r>
          </a:p>
          <a:p>
            <a:pPr marL="0" indent="0">
              <a:buNone/>
            </a:pPr>
            <a:r>
              <a:rPr lang="en-US"/>
              <a:t>if (v.startsWith(“sm$watermark”))</a:t>
            </a:r>
          </a:p>
          <a:p>
            <a:pPr marL="0" indent="0">
              <a:buNone/>
            </a:pPr>
            <a:r>
              <a:rPr lang="en-US"/>
              <a:t>result.add(v.substring(“sm$watermark”.length()));</a:t>
            </a:r>
          </a:p>
          <a:p>
            <a:pPr marL="0" indent="0">
              <a:buNone/>
            </a:pPr>
            <a:r>
              <a:rPr lang="en-US"/>
              <a:t>}</a:t>
            </a:r>
          </a:p>
          <a:p>
            <a:pPr marL="0" indent="0">
              <a:buNone/>
            </a:pPr>
            <a:r>
              <a:rPr lang="en-US"/>
              <a:t>}</a:t>
            </a:r>
          </a:p>
          <a:p>
            <a:pPr marL="0" indent="0">
              <a:buNone/>
            </a:pPr>
            <a:r>
              <a:rPr lang="en-US"/>
              <a:t>}</a:t>
            </a:r>
          </a:p>
          <a:p>
            <a:pPr marL="0" indent="0">
              <a:buNone/>
            </a:pPr>
            <a:r>
              <a:rPr lang="en-US"/>
              <a:t>}</a:t>
            </a:r>
          </a:p>
          <a:p>
            <a:pPr marL="0" indent="0">
              <a:buNone/>
            </a:pPr>
            <a:r>
              <a:rPr lang="en-US"/>
              <a:t>public boolean hasNext() { return current &lt; result.size(); }</a:t>
            </a:r>
          </a:p>
          <a:p>
            <a:pPr marL="0" indent="0">
              <a:buNone/>
            </a:pPr>
            <a:r>
              <a:rPr lang="en-US"/>
              <a:t>public Object next() { return result.get(current++); }</a:t>
            </a:r>
          </a:p>
          <a:p>
            <a:pPr marL="0" indent="0">
              <a:buNone/>
            </a:pPr>
            <a:r>
              <a:rPr lang="en-US"/>
              <a:t>}</a:t>
            </a:r>
          </a:p>
          <a:p>
            <a:pPr marL="0" indent="0">
              <a:buNone/>
            </a:pPr>
            <a:r>
              <a:rPr lang="en-US"/>
              <a:t>public Iterator recognize (Application app, Properties props) </a:t>
            </a:r>
          </a:p>
          <a:p>
            <a:pPr marL="0" indent="0">
              <a:buNone/>
            </a:pPr>
            <a:r>
              <a:rPr lang="en-US"/>
              <a:t>throws WatermarkingException {</a:t>
            </a:r>
          </a:p>
          <a:p>
            <a:pPr marL="0" indent="0">
              <a:buNone/>
            </a:pPr>
            <a:r>
              <a:rPr lang="en-US"/>
              <a:t>return new Recognizer(app);</a:t>
            </a:r>
          </a:p>
          <a:p>
            <a:pPr marL="0" indent="0">
              <a:buNone/>
            </a:pPr>
            <a:r>
              <a:rPr lang="en-US"/>
              <a:t>}</a:t>
            </a:r>
          </a:p>
          <a:p>
            <a:pPr marL="0" indent="0">
              <a:buNone/>
            </a:pPr>
            <a:r>
              <a:rPr lang="en-US"/>
              <a:t>}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933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17"/>
    </mc:Choice>
    <mc:Fallback>
      <p:transition spd="slow" advTm="13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6DA89-EBD1-6CD6-4517-3AB309F31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>
                <a:solidFill>
                  <a:srgbClr val="0070C0"/>
                </a:solidFill>
              </a:rPr>
              <a:t>S</a:t>
            </a:r>
            <a:r>
              <a:rPr lang="en-US">
                <a:solidFill>
                  <a:srgbClr val="0070C0"/>
                </a:solidFill>
              </a:rPr>
              <a:t>even simplistic algorithms contained in Sandmark.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10CA9-E86C-36DE-59E4-165CF65A9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ALGORITHM</a:t>
            </a:r>
            <a:r>
              <a:rPr lang="en-IN" sz="4400">
                <a:latin typeface="+mj-lt"/>
                <a:ea typeface="+mj-ea"/>
                <a:cs typeface="+mj-cs"/>
              </a:rPr>
              <a:t>.                  </a:t>
            </a:r>
            <a:r>
              <a:rPr lang="en-US" sz="4400">
                <a:latin typeface="+mj-lt"/>
                <a:ea typeface="+mj-ea"/>
                <a:cs typeface="+mj-cs"/>
              </a:rPr>
              <a:t> DESCRIPTION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Bogus Expression </a:t>
            </a:r>
            <a:r>
              <a:rPr lang="en-IN" sz="4400">
                <a:latin typeface="+mj-lt"/>
                <a:ea typeface="+mj-ea"/>
                <a:cs typeface="+mj-cs"/>
              </a:rPr>
              <a:t>           </a:t>
            </a:r>
            <a:r>
              <a:rPr lang="en-US" sz="4400">
                <a:latin typeface="+mj-lt"/>
                <a:ea typeface="+mj-ea"/>
                <a:cs typeface="+mj-cs"/>
              </a:rPr>
              <a:t>Watermark is embedded as an expression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Bogus Initializer</a:t>
            </a:r>
            <a:r>
              <a:rPr lang="en-IN" sz="4400">
                <a:latin typeface="+mj-lt"/>
                <a:ea typeface="+mj-ea"/>
                <a:cs typeface="+mj-cs"/>
              </a:rPr>
              <a:t>.               </a:t>
            </a:r>
            <a:r>
              <a:rPr lang="en-US" sz="4400">
                <a:latin typeface="+mj-lt"/>
                <a:ea typeface="+mj-ea"/>
                <a:cs typeface="+mj-cs"/>
              </a:rPr>
              <a:t> Watermark is embedded by adding bogus local variables into the constant pool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Constant String </a:t>
            </a:r>
            <a:r>
              <a:rPr lang="en-IN" sz="4400">
                <a:latin typeface="+mj-lt"/>
                <a:ea typeface="+mj-ea"/>
                <a:cs typeface="+mj-cs"/>
              </a:rPr>
              <a:t>               </a:t>
            </a:r>
            <a:r>
              <a:rPr lang="en-US" sz="4400">
                <a:latin typeface="+mj-lt"/>
                <a:ea typeface="+mj-ea"/>
                <a:cs typeface="+mj-cs"/>
              </a:rPr>
              <a:t>Watermark is embedded in a string in the constant pool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Add Method Field </a:t>
            </a:r>
            <a:r>
              <a:rPr lang="en-IN" sz="4400">
                <a:latin typeface="+mj-lt"/>
                <a:ea typeface="+mj-ea"/>
                <a:cs typeface="+mj-cs"/>
              </a:rPr>
              <a:t>          </a:t>
            </a:r>
            <a:r>
              <a:rPr lang="en-US" sz="4400">
                <a:latin typeface="+mj-lt"/>
                <a:ea typeface="+mj-ea"/>
                <a:cs typeface="+mj-cs"/>
              </a:rPr>
              <a:t>Watermark is split into two parts, which are embedded in the names of a method 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and field that are added to the class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Bogus Switch </a:t>
            </a:r>
            <a:r>
              <a:rPr lang="en-IN" sz="4400">
                <a:latin typeface="+mj-lt"/>
                <a:ea typeface="+mj-ea"/>
                <a:cs typeface="+mj-cs"/>
              </a:rPr>
              <a:t>                 </a:t>
            </a:r>
            <a:r>
              <a:rPr lang="en-US" sz="4400">
                <a:latin typeface="+mj-lt"/>
                <a:ea typeface="+mj-ea"/>
                <a:cs typeface="+mj-cs"/>
              </a:rPr>
              <a:t>Watermark is embedded in the cases of a switch block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Method Renamer</a:t>
            </a:r>
            <a:r>
              <a:rPr lang="en-IN" sz="4400">
                <a:latin typeface="+mj-lt"/>
                <a:ea typeface="+mj-ea"/>
                <a:cs typeface="+mj-cs"/>
              </a:rPr>
              <a:t>.          </a:t>
            </a:r>
            <a:r>
              <a:rPr lang="en-US" sz="4400">
                <a:latin typeface="+mj-lt"/>
                <a:ea typeface="+mj-ea"/>
                <a:cs typeface="+mj-cs"/>
              </a:rPr>
              <a:t> Watermark is embedded in the methods’ names 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Bogus Locals</a:t>
            </a:r>
            <a:r>
              <a:rPr lang="en-IN" sz="4400">
                <a:latin typeface="+mj-lt"/>
                <a:ea typeface="+mj-ea"/>
                <a:cs typeface="+mj-cs"/>
              </a:rPr>
              <a:t>.                   </a:t>
            </a:r>
            <a:r>
              <a:rPr lang="en-US" sz="4400">
                <a:latin typeface="+mj-lt"/>
                <a:ea typeface="+mj-ea"/>
                <a:cs typeface="+mj-cs"/>
              </a:rPr>
              <a:t> Watermark is embedded by encoding it as a series of special local variables in which 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the encoding is based on the local type (each type maps to a base-10 digit that encodes</a:t>
            </a:r>
          </a:p>
          <a:p>
            <a:pPr marL="0" indent="0">
              <a:buNone/>
            </a:pPr>
            <a:r>
              <a:rPr lang="en-US" sz="4400">
                <a:latin typeface="+mj-lt"/>
                <a:ea typeface="+mj-ea"/>
                <a:cs typeface="+mj-cs"/>
              </a:rPr>
              <a:t>a numerical watermark)</a:t>
            </a:r>
          </a:p>
        </p:txBody>
      </p:sp>
    </p:spTree>
    <p:extLst>
      <p:ext uri="{BB962C8B-B14F-4D97-AF65-F5344CB8AC3E}">
        <p14:creationId xmlns:p14="http://schemas.microsoft.com/office/powerpoint/2010/main" val="421056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6|38.4|6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16.5|4.4|4.6|8.8|5.3|2.3|2.2|2.3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138</TotalTime>
  <Words>1151</Words>
  <Application>Microsoft Office PowerPoint</Application>
  <PresentationFormat>Widescreen</PresentationFormat>
  <Paragraphs>107</Paragraphs>
  <Slides>13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               Software Security Presentation</vt:lpstr>
      <vt:lpstr>Sandmark</vt:lpstr>
      <vt:lpstr>Software Protection</vt:lpstr>
      <vt:lpstr>Threat Models </vt:lpstr>
      <vt:lpstr>What is watermarking, tamper-proofing and obfuscation?</vt:lpstr>
      <vt:lpstr>Sandmark System Overview</vt:lpstr>
      <vt:lpstr>A simple Sandmark plugin</vt:lpstr>
      <vt:lpstr>PowerPoint Presentation</vt:lpstr>
      <vt:lpstr>Seven simplistic algorithms contained in Sandmark.</vt:lpstr>
      <vt:lpstr>Sandmark manual attack tools</vt:lpstr>
      <vt:lpstr>Sandmark evaluation techniques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Shafiya</dc:creator>
  <cp:lastModifiedBy>Najmun Nahar</cp:lastModifiedBy>
  <cp:revision>38</cp:revision>
  <dcterms:created xsi:type="dcterms:W3CDTF">2022-08-11T12:41:14Z</dcterms:created>
  <dcterms:modified xsi:type="dcterms:W3CDTF">2022-08-12T03:48:38Z</dcterms:modified>
</cp:coreProperties>
</file>

<file path=docProps/thumbnail.jpeg>
</file>